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8" r:id="rId3"/>
    <p:sldId id="259" r:id="rId4"/>
    <p:sldId id="261" r:id="rId5"/>
    <p:sldId id="265" r:id="rId6"/>
    <p:sldId id="290" r:id="rId7"/>
    <p:sldId id="291" r:id="rId8"/>
    <p:sldId id="292" r:id="rId9"/>
    <p:sldId id="293" r:id="rId10"/>
    <p:sldId id="278" r:id="rId11"/>
    <p:sldId id="284" r:id="rId12"/>
    <p:sldId id="285" r:id="rId13"/>
    <p:sldId id="266" r:id="rId14"/>
    <p:sldId id="267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27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0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40288-EA9D-4982-ACEC-CAE964DD35FC}" type="datetimeFigureOut">
              <a:rPr lang="en-US" smtClean="0"/>
              <a:t>7/29/2019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F1ED3-405A-44BE-9052-248201AAB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22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9EB62-1CA5-4739-937C-595FE0643698}" type="slidenum">
              <a:rPr lang="en-US" smtClean="0"/>
              <a:t>22</a:t>
            </a:fld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Kairos Prison Ministry International - 2016 Financial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57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mykairos.org/download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Financial Training </a:t>
            </a:r>
            <a:br>
              <a:rPr lang="en-US" dirty="0"/>
            </a:br>
            <a:r>
              <a:rPr lang="en-US" sz="2400" dirty="0"/>
              <a:t>for</a:t>
            </a:r>
            <a:br>
              <a:rPr lang="en-US" dirty="0"/>
            </a:br>
            <a:r>
              <a:rPr lang="en-US" sz="4400" dirty="0"/>
              <a:t>Advisory Councils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Presented by</a:t>
            </a:r>
          </a:p>
          <a:p>
            <a:r>
              <a:rPr lang="en-US" dirty="0"/>
              <a:t>Julie Collins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091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7BE7C-5AC9-4FC7-942D-E0553CECE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792" y="2241938"/>
            <a:ext cx="2647892" cy="2374122"/>
          </a:xfrm>
          <a:ln w="254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Click &amp; Pledge Online Donation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2EE12B-4F11-4DF6-9997-6B89EC4D4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570" y="228492"/>
            <a:ext cx="6312112" cy="6401015"/>
          </a:xfrm>
          <a:prstGeom prst="rect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33774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7BE7C-5AC9-4FC7-942D-E0553CECE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834" y="268224"/>
            <a:ext cx="8771965" cy="983552"/>
          </a:xfrm>
          <a:ln w="254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en-US" dirty="0"/>
              <a:t>PayPal Online Donation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EA2DDE-5A67-413E-9190-D18687B97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833" y="1251776"/>
            <a:ext cx="4420361" cy="5596946"/>
          </a:xfrm>
          <a:prstGeom prst="rect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5E85DE-4166-4E7E-BF7E-5CA6C4F1D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557" y="1261054"/>
            <a:ext cx="4120242" cy="5596946"/>
          </a:xfrm>
          <a:prstGeom prst="rect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12010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7BE7C-5AC9-4FC7-942D-E0553CECE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834" y="268224"/>
            <a:ext cx="8771965" cy="983552"/>
          </a:xfrm>
          <a:ln w="254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en-US" dirty="0"/>
              <a:t>PayPal Online Donation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4B26AA-F0A6-495A-B72A-B3FD7A2F7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833" y="1494722"/>
            <a:ext cx="8771965" cy="5095054"/>
          </a:xfrm>
          <a:prstGeom prst="rect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73577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6626164-131F-48CA-9C4C-688D8DFC7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Disbursements / Expense Process 	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6D4E8327-846C-480E-B16C-073BAF44D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6021" y="2516877"/>
            <a:ext cx="7437460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0562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6626164-131F-48CA-9C4C-688D8DFC7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380" y="0"/>
            <a:ext cx="9335660" cy="1325563"/>
          </a:xfrm>
        </p:spPr>
        <p:txBody>
          <a:bodyPr/>
          <a:lstStyle/>
          <a:p>
            <a:r>
              <a:rPr lang="en-US" dirty="0"/>
              <a:t>	</a:t>
            </a:r>
          </a:p>
        </p:txBody>
      </p:sp>
      <p:pic>
        <p:nvPicPr>
          <p:cNvPr id="5" name="Picture 2" descr="C:\Users\Julie\Dropbox\Conference\Flow Charts\checks.jpg">
            <a:extLst>
              <a:ext uri="{FF2B5EF4-FFF2-40B4-BE49-F238E27FC236}">
                <a16:creationId xmlns:a16="http://schemas.microsoft.com/office/drawing/2014/main" id="{8531FCA6-50B9-4C4A-8672-4B9D22A4B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253" y="4885"/>
            <a:ext cx="8007853" cy="685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835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E48179-57D7-41DE-B5F9-455E50EE5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874" y="0"/>
            <a:ext cx="5480816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CAF444-3557-437C-A50C-E1E0DCCE5AD0}"/>
              </a:ext>
            </a:extLst>
          </p:cNvPr>
          <p:cNvSpPr/>
          <p:nvPr/>
        </p:nvSpPr>
        <p:spPr>
          <a:xfrm>
            <a:off x="6547105" y="1025390"/>
            <a:ext cx="50442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Check Request Form</a:t>
            </a:r>
          </a:p>
          <a:p>
            <a:endParaRPr lang="en-US" sz="3200" b="1" u="sng" dirty="0">
              <a:solidFill>
                <a:schemeClr val="bg2"/>
              </a:solidFill>
            </a:endParaRPr>
          </a:p>
          <a:p>
            <a:r>
              <a:rPr lang="en-US" sz="2000" b="1" dirty="0">
                <a:solidFill>
                  <a:schemeClr val="bg2"/>
                </a:solidFill>
              </a:rPr>
              <a:t>-all pertinent information is complete on top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-expenses are broken down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-completed and signed by submitter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-reviewed and approved by KairosDonor Coor</a:t>
            </a:r>
          </a:p>
        </p:txBody>
      </p:sp>
    </p:spTree>
    <p:extLst>
      <p:ext uri="{BB962C8B-B14F-4D97-AF65-F5344CB8AC3E}">
        <p14:creationId xmlns:p14="http://schemas.microsoft.com/office/powerpoint/2010/main" val="2487741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CAF444-3557-437C-A50C-E1E0DCCE5AD0}"/>
              </a:ext>
            </a:extLst>
          </p:cNvPr>
          <p:cNvSpPr/>
          <p:nvPr/>
        </p:nvSpPr>
        <p:spPr>
          <a:xfrm>
            <a:off x="9119617" y="1613118"/>
            <a:ext cx="29504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Receipts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-legible / readable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-totals are legible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-expenses are appropriate</a:t>
            </a:r>
          </a:p>
          <a:p>
            <a:endParaRPr lang="en-US" sz="2000" b="1" dirty="0">
              <a:solidFill>
                <a:schemeClr val="bg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0FE6CA-875A-4161-A9A4-360A4A37D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137" y="146304"/>
            <a:ext cx="3023615" cy="33866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EC7B7E-5398-4919-8DB5-1461BE139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086" y="146304"/>
            <a:ext cx="3223837" cy="33866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33B6B7-BDA6-4C00-B8A3-FB81EF7B1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" y="146304"/>
            <a:ext cx="1981883" cy="54633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2D1F4C-6C80-40C6-B207-6E65DE666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2985" y="3676147"/>
            <a:ext cx="4052938" cy="30535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2E19FF-D7AD-4285-91E8-D3882FE34C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1137" y="3676147"/>
            <a:ext cx="2187585" cy="279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46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E48179-57D7-41DE-B5F9-455E50EE5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874" y="229277"/>
            <a:ext cx="5480816" cy="63994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CAF444-3557-437C-A50C-E1E0DCCE5AD0}"/>
              </a:ext>
            </a:extLst>
          </p:cNvPr>
          <p:cNvSpPr/>
          <p:nvPr/>
        </p:nvSpPr>
        <p:spPr>
          <a:xfrm>
            <a:off x="6547105" y="1025390"/>
            <a:ext cx="504423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Cash Disbursement Form</a:t>
            </a:r>
          </a:p>
          <a:p>
            <a:endParaRPr lang="en-US" sz="3200" b="1" u="sng" dirty="0">
              <a:solidFill>
                <a:schemeClr val="bg2"/>
              </a:solidFill>
            </a:endParaRPr>
          </a:p>
          <a:p>
            <a:r>
              <a:rPr lang="en-US" sz="2000" b="1" dirty="0">
                <a:solidFill>
                  <a:schemeClr val="bg2"/>
                </a:solidFill>
              </a:rPr>
              <a:t>-started by Financial Secretary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-completed by Treasurer</a:t>
            </a:r>
          </a:p>
        </p:txBody>
      </p:sp>
    </p:spTree>
    <p:extLst>
      <p:ext uri="{BB962C8B-B14F-4D97-AF65-F5344CB8AC3E}">
        <p14:creationId xmlns:p14="http://schemas.microsoft.com/office/powerpoint/2010/main" val="3774429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E48179-57D7-41DE-B5F9-455E50EE5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014" y="29866"/>
            <a:ext cx="4815778" cy="67676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CAF444-3557-437C-A50C-E1E0DCCE5AD0}"/>
              </a:ext>
            </a:extLst>
          </p:cNvPr>
          <p:cNvSpPr/>
          <p:nvPr/>
        </p:nvSpPr>
        <p:spPr>
          <a:xfrm>
            <a:off x="6205728" y="1025390"/>
            <a:ext cx="582777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Request for Cash Advance</a:t>
            </a:r>
            <a:r>
              <a:rPr lang="en-US" sz="3200" b="1" dirty="0">
                <a:solidFill>
                  <a:schemeClr val="bg2"/>
                </a:solidFill>
              </a:rPr>
              <a:t> (part </a:t>
            </a:r>
            <a:r>
              <a:rPr lang="en-US" sz="3200" b="1" dirty="0" err="1">
                <a:solidFill>
                  <a:schemeClr val="bg2"/>
                </a:solidFill>
              </a:rPr>
              <a:t>i</a:t>
            </a:r>
            <a:r>
              <a:rPr lang="en-US" sz="3200" b="1" dirty="0">
                <a:solidFill>
                  <a:schemeClr val="bg2"/>
                </a:solidFill>
              </a:rPr>
              <a:t>)</a:t>
            </a:r>
          </a:p>
          <a:p>
            <a:endParaRPr lang="en-US" sz="3200" b="1" u="sng" dirty="0">
              <a:solidFill>
                <a:schemeClr val="bg2"/>
              </a:solidFill>
            </a:endParaRPr>
          </a:p>
          <a:p>
            <a:r>
              <a:rPr lang="en-US" sz="2000" b="1" dirty="0">
                <a:solidFill>
                  <a:schemeClr val="bg2"/>
                </a:solidFill>
              </a:rPr>
              <a:t>-complete info for recipient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-purpose explained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-date calculated for DUE DATE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-recipient signed approval to stipulations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-KairosDonor Coor approval / signature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-State Financial Secretary approval / signature</a:t>
            </a:r>
          </a:p>
        </p:txBody>
      </p:sp>
    </p:spTree>
    <p:extLst>
      <p:ext uri="{BB962C8B-B14F-4D97-AF65-F5344CB8AC3E}">
        <p14:creationId xmlns:p14="http://schemas.microsoft.com/office/powerpoint/2010/main" val="1738760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E48179-57D7-41DE-B5F9-455E50EE5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37" y="65420"/>
            <a:ext cx="5268464" cy="67271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CAF444-3557-437C-A50C-E1E0DCCE5AD0}"/>
              </a:ext>
            </a:extLst>
          </p:cNvPr>
          <p:cNvSpPr/>
          <p:nvPr/>
        </p:nvSpPr>
        <p:spPr>
          <a:xfrm>
            <a:off x="6547104" y="1025390"/>
            <a:ext cx="526688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Clearing the Advance</a:t>
            </a:r>
            <a:r>
              <a:rPr lang="en-US" sz="3200" b="1" dirty="0">
                <a:solidFill>
                  <a:schemeClr val="bg2"/>
                </a:solidFill>
              </a:rPr>
              <a:t> (part ii)</a:t>
            </a:r>
          </a:p>
          <a:p>
            <a:endParaRPr lang="en-US" sz="3200" b="1" u="sng" dirty="0">
              <a:solidFill>
                <a:schemeClr val="bg2"/>
              </a:solidFill>
            </a:endParaRPr>
          </a:p>
          <a:p>
            <a:r>
              <a:rPr lang="en-US" sz="2800" b="1" dirty="0">
                <a:solidFill>
                  <a:srgbClr val="FFFF00"/>
                </a:solidFill>
              </a:rPr>
              <a:t>CHECK REQUEST FORM: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-all pertinent information is complete on top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-expenses are broken down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-completed and signed by submitter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-reviewed and approved by KairosDonor Coor</a:t>
            </a:r>
          </a:p>
          <a:p>
            <a:endParaRPr lang="en-US" sz="3200" b="1" u="sng" dirty="0">
              <a:solidFill>
                <a:schemeClr val="bg2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B56AC82-8874-4EEE-B16B-C960776FEDC0}"/>
              </a:ext>
            </a:extLst>
          </p:cNvPr>
          <p:cNvSpPr/>
          <p:nvPr/>
        </p:nvSpPr>
        <p:spPr>
          <a:xfrm>
            <a:off x="213360" y="1432560"/>
            <a:ext cx="2004060" cy="342900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50149B4-08FA-4EB1-80B2-EEA9FCC15BF8}"/>
              </a:ext>
            </a:extLst>
          </p:cNvPr>
          <p:cNvSpPr/>
          <p:nvPr/>
        </p:nvSpPr>
        <p:spPr>
          <a:xfrm>
            <a:off x="2491741" y="1501140"/>
            <a:ext cx="754379" cy="274320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1DF225-36B6-44FF-9353-5ED9973D8A6D}"/>
              </a:ext>
            </a:extLst>
          </p:cNvPr>
          <p:cNvSpPr/>
          <p:nvPr/>
        </p:nvSpPr>
        <p:spPr>
          <a:xfrm>
            <a:off x="533400" y="5356860"/>
            <a:ext cx="3017520" cy="670560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46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hlinkClick r:id="rId2"/>
            <a:extLst>
              <a:ext uri="{FF2B5EF4-FFF2-40B4-BE49-F238E27FC236}">
                <a16:creationId xmlns:a16="http://schemas.microsoft.com/office/drawing/2014/main" id="{7A6566A0-B300-4AB8-AA9A-430C03C177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49525" y="677041"/>
            <a:ext cx="8804275" cy="701731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www.mykairos.org/downloads</a:t>
            </a:r>
          </a:p>
        </p:txBody>
      </p:sp>
      <p:pic>
        <p:nvPicPr>
          <p:cNvPr id="5" name="Picture 3">
            <a:hlinkClick r:id="rId2"/>
            <a:extLst>
              <a:ext uri="{FF2B5EF4-FFF2-40B4-BE49-F238E27FC236}">
                <a16:creationId xmlns:a16="http://schemas.microsoft.com/office/drawing/2014/main" id="{EA63E086-1EA9-4DAD-89A9-FB4DFE797E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4F81BD"/>
              </a:clrFrom>
              <a:clrTo>
                <a:srgbClr val="4F81B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-339" r="2483" b="19751"/>
          <a:stretch/>
        </p:blipFill>
        <p:spPr bwMode="auto">
          <a:xfrm>
            <a:off x="2549525" y="1690688"/>
            <a:ext cx="6047711" cy="2492680"/>
          </a:xfrm>
          <a:prstGeom prst="rect">
            <a:avLst/>
          </a:prstGeom>
          <a:noFill/>
          <a:ln>
            <a:noFill/>
          </a:ln>
          <a:effectLst>
            <a:outerShdw blurRad="101600" dist="215900" dir="2400000" sx="103000" sy="103000" algn="ctr" rotWithShape="0">
              <a:schemeClr val="bg1">
                <a:lumMod val="50000"/>
                <a:alpha val="8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1129C92-0435-4F0C-9B85-FCD32D64884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088" y="3429000"/>
            <a:ext cx="3711583" cy="3089317"/>
          </a:xfrm>
          <a:prstGeom prst="rect">
            <a:avLst/>
          </a:prstGeom>
          <a:noFill/>
          <a:ln>
            <a:noFill/>
          </a:ln>
          <a:effectLst>
            <a:outerShdw blurRad="101600" dist="215900" dir="13500000" sx="103000" sy="103000" algn="br" rotWithShape="0">
              <a:schemeClr val="bg1">
                <a:lumMod val="50000"/>
                <a:alpha val="85000"/>
              </a:schemeClr>
            </a:outerShdw>
          </a:effectLst>
        </p:spPr>
      </p:pic>
      <p:sp>
        <p:nvSpPr>
          <p:cNvPr id="6" name="Striped Right Arrow 8">
            <a:extLst>
              <a:ext uri="{FF2B5EF4-FFF2-40B4-BE49-F238E27FC236}">
                <a16:creationId xmlns:a16="http://schemas.microsoft.com/office/drawing/2014/main" id="{0BDD44A7-B808-471D-B546-7E77B55893D2}"/>
              </a:ext>
            </a:extLst>
          </p:cNvPr>
          <p:cNvSpPr/>
          <p:nvPr/>
        </p:nvSpPr>
        <p:spPr>
          <a:xfrm rot="556235">
            <a:off x="3261184" y="3855585"/>
            <a:ext cx="3850547" cy="485822"/>
          </a:xfrm>
          <a:prstGeom prst="stripedRightArrow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755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E48179-57D7-41DE-B5F9-455E50EE5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555" y="202382"/>
            <a:ext cx="6748564" cy="52597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CAF444-3557-437C-A50C-E1E0DCCE5AD0}"/>
              </a:ext>
            </a:extLst>
          </p:cNvPr>
          <p:cNvSpPr/>
          <p:nvPr/>
        </p:nvSpPr>
        <p:spPr>
          <a:xfrm>
            <a:off x="6925119" y="1001006"/>
            <a:ext cx="5266881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Clearing the Advance</a:t>
            </a:r>
            <a:r>
              <a:rPr lang="en-US" sz="3200" b="1" dirty="0">
                <a:solidFill>
                  <a:schemeClr val="bg2"/>
                </a:solidFill>
              </a:rPr>
              <a:t> (part ii)</a:t>
            </a:r>
          </a:p>
          <a:p>
            <a:endParaRPr lang="en-US" sz="3200" b="1" u="sng" dirty="0">
              <a:solidFill>
                <a:schemeClr val="bg2"/>
              </a:solidFill>
            </a:endParaRPr>
          </a:p>
          <a:p>
            <a:r>
              <a:rPr lang="en-US" sz="2800" b="1" dirty="0">
                <a:solidFill>
                  <a:srgbClr val="FFFF00"/>
                </a:solidFill>
              </a:rPr>
              <a:t>Cash Advance Worksheet 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 	 (PDF fillable or Excel)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-all pertinent information is complete on top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-expenses are broken down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-completed and signed by submitter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-reviewed and approved by KairosDonor Coor</a:t>
            </a:r>
          </a:p>
          <a:p>
            <a:endParaRPr lang="en-US" sz="3200" b="1" u="sng" dirty="0">
              <a:solidFill>
                <a:schemeClr val="bg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D003CE-AE09-4046-9C79-801DDA203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37" y="4663547"/>
            <a:ext cx="7490902" cy="1518774"/>
          </a:xfrm>
          <a:prstGeom prst="rect">
            <a:avLst/>
          </a:prstGeom>
          <a:ln w="88900">
            <a:solidFill>
              <a:srgbClr val="00FF00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9C248A0-0B71-4212-9EC3-39DE97D558B6}"/>
              </a:ext>
            </a:extLst>
          </p:cNvPr>
          <p:cNvSpPr/>
          <p:nvPr/>
        </p:nvSpPr>
        <p:spPr>
          <a:xfrm>
            <a:off x="6210300" y="742950"/>
            <a:ext cx="714819" cy="333375"/>
          </a:xfrm>
          <a:prstGeom prst="ellipse">
            <a:avLst/>
          </a:prstGeom>
          <a:noFill/>
          <a:ln w="317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13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733B6B7-BDA6-4C00-B8A3-FB81EF7B1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304" y="153787"/>
            <a:ext cx="1981883" cy="42779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78B0685-2681-4868-B2BF-B6620410A3F0}"/>
              </a:ext>
            </a:extLst>
          </p:cNvPr>
          <p:cNvSpPr/>
          <p:nvPr/>
        </p:nvSpPr>
        <p:spPr>
          <a:xfrm>
            <a:off x="7936992" y="1304966"/>
            <a:ext cx="425500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Clearing the Advance</a:t>
            </a:r>
            <a:r>
              <a:rPr lang="en-US" sz="3200" b="1" dirty="0">
                <a:solidFill>
                  <a:schemeClr val="bg2"/>
                </a:solidFill>
              </a:rPr>
              <a:t> (part ii)</a:t>
            </a:r>
          </a:p>
          <a:p>
            <a:endParaRPr lang="en-US" sz="2800" b="1" u="sng" dirty="0">
              <a:solidFill>
                <a:schemeClr val="bg2"/>
              </a:solidFill>
            </a:endParaRPr>
          </a:p>
          <a:p>
            <a:r>
              <a:rPr lang="en-US" sz="2800" b="1" dirty="0">
                <a:solidFill>
                  <a:srgbClr val="FFFF00"/>
                </a:solidFill>
              </a:rPr>
              <a:t>Receipts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-legible / readable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-totals are legible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-expenses are appropriate</a:t>
            </a:r>
          </a:p>
          <a:p>
            <a:endParaRPr lang="en-US" sz="2800" b="1" u="sng" dirty="0">
              <a:solidFill>
                <a:schemeClr val="bg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050A6B-246A-4CEE-827C-CF7524866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099" y="170208"/>
            <a:ext cx="5266628" cy="426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44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payload216.cargocollective.com/1/2/71522/6633696/matthew_gamber_blank_chalkboards_03_9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381244"/>
            <a:ext cx="12217400" cy="733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284" y="621865"/>
            <a:ext cx="8412549" cy="5324231"/>
          </a:xfrm>
          <a:prstGeom prst="rect">
            <a:avLst/>
          </a:prstGeom>
          <a:ln w="38100" cmpd="dbl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124987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Julie\Dropbox\Conference\Flow Charts\Big Picture.jpg">
            <a:extLst>
              <a:ext uri="{FF2B5EF4-FFF2-40B4-BE49-F238E27FC236}">
                <a16:creationId xmlns:a16="http://schemas.microsoft.com/office/drawing/2014/main" id="{C785DAA7-AFBB-48FC-94BC-17B26A99E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56" y="0"/>
            <a:ext cx="8289039" cy="685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76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6626164-131F-48CA-9C4C-688D8DFC7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Receipt / Deposits Process	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0FBD221A-078C-403D-8344-7FE81D499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8668" y="2516877"/>
            <a:ext cx="6862895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433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6626164-131F-48CA-9C4C-688D8DFC7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380" y="0"/>
            <a:ext cx="9335660" cy="1325563"/>
          </a:xfrm>
        </p:spPr>
        <p:txBody>
          <a:bodyPr/>
          <a:lstStyle/>
          <a:p>
            <a:r>
              <a:rPr lang="en-US" dirty="0"/>
              <a:t>	</a:t>
            </a:r>
          </a:p>
        </p:txBody>
      </p:sp>
      <p:pic>
        <p:nvPicPr>
          <p:cNvPr id="5" name="Picture 2" descr="C:\Users\Julie\Dropbox\Conference\Flow Charts\receipts.jpg">
            <a:extLst>
              <a:ext uri="{FF2B5EF4-FFF2-40B4-BE49-F238E27FC236}">
                <a16:creationId xmlns:a16="http://schemas.microsoft.com/office/drawing/2014/main" id="{D706DB96-28C6-4978-8135-42414DA8A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207" y="0"/>
            <a:ext cx="7510005" cy="687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755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E48179-57D7-41DE-B5F9-455E50EE5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06580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CAF444-3557-437C-A50C-E1E0DCCE5AD0}"/>
              </a:ext>
            </a:extLst>
          </p:cNvPr>
          <p:cNvSpPr/>
          <p:nvPr/>
        </p:nvSpPr>
        <p:spPr>
          <a:xfrm>
            <a:off x="9182541" y="1025390"/>
            <a:ext cx="2408801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Receipt Log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-two counters signed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-properly completed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-totals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98168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E48179-57D7-41DE-B5F9-455E50EE5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170"/>
            <a:ext cx="8427732" cy="68408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86170E-CF42-47C6-9161-26B45EEE24C8}"/>
              </a:ext>
            </a:extLst>
          </p:cNvPr>
          <p:cNvSpPr/>
          <p:nvPr/>
        </p:nvSpPr>
        <p:spPr>
          <a:xfrm>
            <a:off x="9156192" y="1032820"/>
            <a:ext cx="27310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Receipt Log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-two counters signed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-properly completed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-totals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39238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94C10E-670F-4C2C-A52E-86781A742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67" y="189298"/>
            <a:ext cx="2115934" cy="64800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45AA8B-316C-4214-9559-F43C0D47F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077" y="1324700"/>
            <a:ext cx="6712649" cy="28418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D561A1C-27E6-41C6-A5C0-4F43F3447FCF}"/>
              </a:ext>
            </a:extLst>
          </p:cNvPr>
          <p:cNvSpPr/>
          <p:nvPr/>
        </p:nvSpPr>
        <p:spPr>
          <a:xfrm>
            <a:off x="2541079" y="189298"/>
            <a:ext cx="947555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Deposit Slip     	Bank Receipt	Deposited Checks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-Advisory Council Name	-totals match		-copied [redacted]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BF9FEA-45E2-405D-9A19-A1C5A3A9D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541078" y="4329418"/>
            <a:ext cx="5786057" cy="233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73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892245-C1B7-4F4D-9B9A-653195F82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28" y="151394"/>
            <a:ext cx="8341275" cy="65785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E27CAC-D909-4640-B631-B0EF3F6CA720}"/>
              </a:ext>
            </a:extLst>
          </p:cNvPr>
          <p:cNvSpPr txBox="1"/>
          <p:nvPr/>
        </p:nvSpPr>
        <p:spPr>
          <a:xfrm>
            <a:off x="8778240" y="1950738"/>
            <a:ext cx="308457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chemeClr val="bg2"/>
                </a:solidFill>
              </a:rPr>
              <a:t>KairosDonor </a:t>
            </a:r>
          </a:p>
          <a:p>
            <a:r>
              <a:rPr lang="en-US" sz="3200" b="1" u="sng" dirty="0">
                <a:solidFill>
                  <a:schemeClr val="bg2"/>
                </a:solidFill>
              </a:rPr>
              <a:t>Deposit List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-names match receipt log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-date match</a:t>
            </a:r>
          </a:p>
          <a:p>
            <a:r>
              <a:rPr lang="en-US" sz="2000" b="1" dirty="0">
                <a:solidFill>
                  <a:schemeClr val="bg2"/>
                </a:solidFill>
              </a:rPr>
              <a:t>-totals match</a:t>
            </a:r>
          </a:p>
        </p:txBody>
      </p:sp>
    </p:spTree>
    <p:extLst>
      <p:ext uri="{BB962C8B-B14F-4D97-AF65-F5344CB8AC3E}">
        <p14:creationId xmlns:p14="http://schemas.microsoft.com/office/powerpoint/2010/main" val="1382281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242</Words>
  <Application>Microsoft Office PowerPoint</Application>
  <PresentationFormat>Widescreen</PresentationFormat>
  <Paragraphs>72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Financial Training  for Advisory Councils</vt:lpstr>
      <vt:lpstr>www.mykairos.org/downloads</vt:lpstr>
      <vt:lpstr>PowerPoint Presentation</vt:lpstr>
      <vt:lpstr>Receipt / Deposits Process </vt:lpstr>
      <vt:lpstr> </vt:lpstr>
      <vt:lpstr>PowerPoint Presentation</vt:lpstr>
      <vt:lpstr>PowerPoint Presentation</vt:lpstr>
      <vt:lpstr>PowerPoint Presentation</vt:lpstr>
      <vt:lpstr>PowerPoint Presentation</vt:lpstr>
      <vt:lpstr>Click &amp; Pledge Online Donation</vt:lpstr>
      <vt:lpstr>PayPal Online Donation</vt:lpstr>
      <vt:lpstr>PayPal Online Donation</vt:lpstr>
      <vt:lpstr>Disbursements / Expense Process 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Training  for Advisory Councils</dc:title>
  <dc:creator>Julie Collins</dc:creator>
  <cp:lastModifiedBy>Julie Collins</cp:lastModifiedBy>
  <cp:revision>20</cp:revision>
  <dcterms:created xsi:type="dcterms:W3CDTF">2019-07-08T19:46:28Z</dcterms:created>
  <dcterms:modified xsi:type="dcterms:W3CDTF">2019-07-29T19:21:50Z</dcterms:modified>
</cp:coreProperties>
</file>